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3" r:id="rId9"/>
    <p:sldId id="264" r:id="rId10"/>
    <p:sldId id="265" r:id="rId11"/>
    <p:sldId id="261" r:id="rId12"/>
    <p:sldId id="262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amminga" initials="PK" lastIdx="2" clrIdx="0">
    <p:extLst>
      <p:ext uri="{19B8F6BF-5375-455C-9EA6-DF929625EA0E}">
        <p15:presenceInfo xmlns:p15="http://schemas.microsoft.com/office/powerpoint/2012/main" userId="S-1-5-21-1409406169-749514127-292873553-4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118"/>
    <a:srgbClr val="FED620"/>
    <a:srgbClr val="FEE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DF075-5303-426A-A40E-2433DAD62525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D58CA-D36E-4CA0-B0FB-E8401C10DF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85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D58CA-D36E-4CA0-B0FB-E8401C10DFD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63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D58CA-D36E-4CA0-B0FB-E8401C10DFD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115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8A25-B092-4A4F-907B-87B51244F23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92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D58CA-D36E-4CA0-B0FB-E8401C10DFD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79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D58CA-D36E-4CA0-B0FB-E8401C10DFD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85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67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68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17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16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91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8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12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71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7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05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3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91F9-5924-4F72-A9F1-3EC1A74173A6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CF91-ABAE-4040-8DE7-A25C74B656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95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5992204" y="510773"/>
            <a:ext cx="5818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0" dirty="0" smtClean="0">
                <a:solidFill>
                  <a:srgbClr val="FED118"/>
                </a:solidFill>
                <a:latin typeface="AcmeFont" pitchFamily="2" charset="0"/>
              </a:rPr>
              <a:t>Het spel van de Gouden Eeuw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4" y="624898"/>
            <a:ext cx="1167255" cy="116725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8" y="2039381"/>
            <a:ext cx="5689348" cy="378886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7029959" y="4185171"/>
            <a:ext cx="2497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latin typeface="AcmeFont" pitchFamily="2" charset="0"/>
              </a:rPr>
              <a:t>economie </a:t>
            </a:r>
          </a:p>
          <a:p>
            <a:r>
              <a:rPr lang="nl-NL" sz="2400" dirty="0" smtClean="0">
                <a:latin typeface="AcmeFont" pitchFamily="2" charset="0"/>
              </a:rPr>
              <a:t>&amp; geschiedenis</a:t>
            </a:r>
            <a:endParaRPr lang="nl-NL" sz="2400" dirty="0">
              <a:latin typeface="AcmeFont" pitchFamily="2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8" y="624899"/>
            <a:ext cx="1556339" cy="116725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16" y="647296"/>
            <a:ext cx="1548714" cy="1161536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11" y="647296"/>
            <a:ext cx="978014" cy="11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92" y="0"/>
            <a:ext cx="8626415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93" y="0"/>
            <a:ext cx="6525214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98" y="0"/>
            <a:ext cx="9170201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91" y="0"/>
            <a:ext cx="9646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32377" y="368990"/>
            <a:ext cx="4750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Voorbeeld</a:t>
            </a:r>
            <a:endParaRPr lang="nl-NL" b="1" dirty="0" smtClean="0"/>
          </a:p>
          <a:p>
            <a:endParaRPr lang="nl-NL" b="1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7" y="1200150"/>
            <a:ext cx="3263348" cy="40791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88" y="368990"/>
            <a:ext cx="2460338" cy="292679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32377" y="5394021"/>
            <a:ext cx="226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Antoine </a:t>
            </a:r>
            <a:r>
              <a:rPr lang="nl-NL" dirty="0" err="1" smtClean="0"/>
              <a:t>l’Empereur</a:t>
            </a:r>
            <a:endParaRPr lang="nl-NL" dirty="0" smtClean="0"/>
          </a:p>
          <a:p>
            <a:r>
              <a:rPr lang="nl-NL" dirty="0" smtClean="0"/>
              <a:t>Leiden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8655338" y="3419383"/>
            <a:ext cx="226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Jacques de </a:t>
            </a:r>
            <a:r>
              <a:rPr lang="nl-NL" dirty="0" err="1" smtClean="0"/>
              <a:t>Velaer</a:t>
            </a:r>
            <a:r>
              <a:rPr lang="nl-NL" dirty="0" smtClean="0"/>
              <a:t> jr.</a:t>
            </a:r>
          </a:p>
          <a:p>
            <a:r>
              <a:rPr lang="nl-NL" dirty="0" smtClean="0"/>
              <a:t>Amsterdam</a:t>
            </a:r>
            <a:endParaRPr lang="nl-NL" dirty="0"/>
          </a:p>
        </p:txBody>
      </p:sp>
      <p:sp>
        <p:nvSpPr>
          <p:cNvPr id="8" name="Wolkvormige toelichting 7"/>
          <p:cNvSpPr/>
          <p:nvPr/>
        </p:nvSpPr>
        <p:spPr>
          <a:xfrm>
            <a:off x="2657475" y="289338"/>
            <a:ext cx="3228975" cy="2015712"/>
          </a:xfrm>
          <a:prstGeom prst="cloudCallout">
            <a:avLst>
              <a:gd name="adj1" fmla="val -67441"/>
              <a:gd name="adj2" fmla="val 22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 wil meedoen in de zijdehandel  van de VOC. Een aandeel kopen zou niet misstaan</a:t>
            </a:r>
            <a:endParaRPr lang="nl-NL" dirty="0"/>
          </a:p>
        </p:txBody>
      </p:sp>
      <p:sp>
        <p:nvSpPr>
          <p:cNvPr id="9" name="PIJL-LINKS en -RECHTS 8"/>
          <p:cNvSpPr/>
          <p:nvPr/>
        </p:nvSpPr>
        <p:spPr>
          <a:xfrm rot="20784641">
            <a:off x="4024313" y="1403156"/>
            <a:ext cx="4597688" cy="447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aande oorkonde 10"/>
          <p:cNvSpPr/>
          <p:nvPr/>
        </p:nvSpPr>
        <p:spPr>
          <a:xfrm rot="4654098">
            <a:off x="4098057" y="1801421"/>
            <a:ext cx="542925" cy="563217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toelichting 11"/>
          <p:cNvSpPr/>
          <p:nvPr/>
        </p:nvSpPr>
        <p:spPr>
          <a:xfrm>
            <a:off x="6577070" y="1626993"/>
            <a:ext cx="2853369" cy="2261961"/>
          </a:xfrm>
          <a:prstGeom prst="wedgeRectCallout">
            <a:avLst>
              <a:gd name="adj1" fmla="val 71445"/>
              <a:gd name="adj2" fmla="val -50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7 januari 1609: </a:t>
            </a:r>
          </a:p>
          <a:p>
            <a:r>
              <a:rPr lang="nl-NL" dirty="0" smtClean="0"/>
              <a:t>Ik raad u aan nu te kopen.  Er is geen daling te verwachten. Er komt een koerssprong aan!</a:t>
            </a:r>
          </a:p>
          <a:p>
            <a:r>
              <a:rPr lang="nl-NL" dirty="0" smtClean="0"/>
              <a:t>Koers is nu 132-3</a:t>
            </a:r>
            <a:endParaRPr lang="nl-NL" dirty="0"/>
          </a:p>
        </p:txBody>
      </p:sp>
      <p:sp>
        <p:nvSpPr>
          <p:cNvPr id="13" name="Rechthoekige toelichting 12"/>
          <p:cNvSpPr/>
          <p:nvPr/>
        </p:nvSpPr>
        <p:spPr>
          <a:xfrm>
            <a:off x="3007829" y="2655065"/>
            <a:ext cx="2375453" cy="640722"/>
          </a:xfrm>
          <a:prstGeom prst="wedgeRectCallout">
            <a:avLst>
              <a:gd name="adj1" fmla="val -84670"/>
              <a:gd name="adj2" fmla="val -32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DOEN voor max. 134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4471611" y="4422380"/>
            <a:ext cx="7489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De </a:t>
            </a:r>
            <a:r>
              <a:rPr lang="nl-NL" sz="2400" b="1" dirty="0" err="1" smtClean="0"/>
              <a:t>Velaer</a:t>
            </a:r>
            <a:r>
              <a:rPr lang="nl-NL" sz="2400" b="1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Koopt een aandeel tegen koers 130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Leent aankoopbedrag (3900) tegen 8% rente </a:t>
            </a:r>
          </a:p>
          <a:p>
            <a:pPr marL="285750" indent="-285750">
              <a:buFontTx/>
              <a:buChar char="-"/>
            </a:pPr>
            <a:r>
              <a:rPr lang="nl-NL" sz="2400" b="1" dirty="0" smtClean="0"/>
              <a:t>Provisie </a:t>
            </a:r>
            <a:r>
              <a:rPr lang="nl-NL" sz="2400" dirty="0" smtClean="0"/>
              <a:t>voor De </a:t>
            </a:r>
            <a:r>
              <a:rPr lang="nl-NL" sz="2400" dirty="0" err="1" smtClean="0"/>
              <a:t>Velaer</a:t>
            </a:r>
            <a:r>
              <a:rPr lang="nl-NL" sz="2400" dirty="0" smtClean="0"/>
              <a:t>: 1% nominale waarde: 30 gulden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387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539 -0.18773 L 0.3444 -0.12037 L -0.01355 0.02269 L -0.01615 0.00162 L 0.33072 -0.14768 L 0.33255 -0.13009 L -0.01081 0.01783 " pathEditMode="relative" ptsTypes="AAAAAAAA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32377" y="368990"/>
            <a:ext cx="4750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Voorbeeld</a:t>
            </a:r>
            <a:endParaRPr lang="nl-NL" b="1" dirty="0" smtClean="0"/>
          </a:p>
          <a:p>
            <a:endParaRPr lang="nl-NL" b="1" dirty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7" y="1200150"/>
            <a:ext cx="3263348" cy="40791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88" y="368990"/>
            <a:ext cx="2460338" cy="292679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32377" y="5394021"/>
            <a:ext cx="226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Antoine </a:t>
            </a:r>
            <a:r>
              <a:rPr lang="nl-NL" dirty="0" err="1" smtClean="0"/>
              <a:t>l’Empereur</a:t>
            </a:r>
            <a:endParaRPr lang="nl-NL" dirty="0" smtClean="0"/>
          </a:p>
          <a:p>
            <a:r>
              <a:rPr lang="nl-NL" dirty="0" smtClean="0"/>
              <a:t>Leiden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8655338" y="3419383"/>
            <a:ext cx="226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Jacques de </a:t>
            </a:r>
            <a:r>
              <a:rPr lang="nl-NL" dirty="0" err="1" smtClean="0"/>
              <a:t>Velaer</a:t>
            </a:r>
            <a:r>
              <a:rPr lang="nl-NL" dirty="0" smtClean="0"/>
              <a:t> jr.</a:t>
            </a:r>
          </a:p>
          <a:p>
            <a:r>
              <a:rPr lang="nl-NL" dirty="0" smtClean="0"/>
              <a:t>Amsterdam</a:t>
            </a:r>
            <a:endParaRPr lang="nl-NL" dirty="0"/>
          </a:p>
        </p:txBody>
      </p:sp>
      <p:sp>
        <p:nvSpPr>
          <p:cNvPr id="8" name="Wolkvormige toelichting 7"/>
          <p:cNvSpPr/>
          <p:nvPr/>
        </p:nvSpPr>
        <p:spPr>
          <a:xfrm>
            <a:off x="2657475" y="289338"/>
            <a:ext cx="3589089" cy="2015712"/>
          </a:xfrm>
          <a:prstGeom prst="cloudCallout">
            <a:avLst>
              <a:gd name="adj1" fmla="val -67441"/>
              <a:gd name="adj2" fmla="val 22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 VOC gaat in april 1610 dividend in natura uitkeren: foelie. Zal ik dat doen?</a:t>
            </a:r>
            <a:endParaRPr lang="nl-NL" dirty="0"/>
          </a:p>
        </p:txBody>
      </p:sp>
      <p:sp>
        <p:nvSpPr>
          <p:cNvPr id="9" name="PIJL-LINKS en -RECHTS 8"/>
          <p:cNvSpPr/>
          <p:nvPr/>
        </p:nvSpPr>
        <p:spPr>
          <a:xfrm rot="20784641">
            <a:off x="4024313" y="1403156"/>
            <a:ext cx="4597688" cy="447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aande oorkonde 10"/>
          <p:cNvSpPr/>
          <p:nvPr/>
        </p:nvSpPr>
        <p:spPr>
          <a:xfrm rot="4654098">
            <a:off x="4098057" y="1801421"/>
            <a:ext cx="542925" cy="563217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toelichting 11"/>
          <p:cNvSpPr/>
          <p:nvPr/>
        </p:nvSpPr>
        <p:spPr>
          <a:xfrm>
            <a:off x="6577070" y="1626993"/>
            <a:ext cx="2853369" cy="2261961"/>
          </a:xfrm>
          <a:prstGeom prst="wedgeRectCallout">
            <a:avLst>
              <a:gd name="adj1" fmla="val 71445"/>
              <a:gd name="adj2" fmla="val -50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Dat lijkt mij verstandig! Wachten op uitkeringen in contanten kan nog wel even duren!</a:t>
            </a:r>
            <a:endParaRPr lang="nl-NL" dirty="0"/>
          </a:p>
        </p:txBody>
      </p:sp>
      <p:sp>
        <p:nvSpPr>
          <p:cNvPr id="13" name="Rechthoekige toelichting 12"/>
          <p:cNvSpPr/>
          <p:nvPr/>
        </p:nvSpPr>
        <p:spPr>
          <a:xfrm>
            <a:off x="3007829" y="2655065"/>
            <a:ext cx="2375453" cy="640722"/>
          </a:xfrm>
          <a:prstGeom prst="wedgeRectCallout">
            <a:avLst>
              <a:gd name="adj1" fmla="val -84670"/>
              <a:gd name="adj2" fmla="val -32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Ik doe het toch niet!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4369519" y="4065714"/>
            <a:ext cx="7489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Uitkering in natura: foelie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Uitkering ter waarde van 75% van het aandelenkapitaal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2/3 foelie van hoge kwaliteit: 11 stuivers per pond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1/3 foelie van lage kwaliteit: 9 stuivers per pond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/>
              <a:t>L’Empereur</a:t>
            </a:r>
            <a:r>
              <a:rPr lang="nl-NL" sz="2400" dirty="0" smtClean="0"/>
              <a:t> kon voor 2250 gulden aan foelie ophalen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Garantie dat VOC niet voor lagere prijzen zou verkopen</a:t>
            </a:r>
          </a:p>
        </p:txBody>
      </p:sp>
    </p:spTree>
    <p:extLst>
      <p:ext uri="{BB962C8B-B14F-4D97-AF65-F5344CB8AC3E}">
        <p14:creationId xmlns:p14="http://schemas.microsoft.com/office/powerpoint/2010/main" val="23806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539 -0.18773 L 0.3444 -0.12037 L -0.01355 0.02269 L -0.01615 0.00162 L 0.33072 -0.14768 L 0.33255 -0.13009 L -0.01081 0.01783 " pathEditMode="relative" ptsTypes="AAAAAAAA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4" y="775390"/>
            <a:ext cx="4070001" cy="48416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881623" y="775390"/>
            <a:ext cx="6758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L’Empereur</a:t>
            </a:r>
            <a:r>
              <a:rPr lang="nl-NL" sz="2800" dirty="0" smtClean="0"/>
              <a:t>: opdrachtgever (</a:t>
            </a:r>
            <a:r>
              <a:rPr lang="nl-NL" sz="2800" dirty="0" smtClean="0">
                <a:solidFill>
                  <a:schemeClr val="accent1">
                    <a:lumMod val="75000"/>
                  </a:schemeClr>
                </a:solidFill>
              </a:rPr>
              <a:t>principaal</a:t>
            </a:r>
            <a:r>
              <a:rPr lang="nl-NL" sz="2800" dirty="0" smtClean="0"/>
              <a:t>)</a:t>
            </a:r>
          </a:p>
          <a:p>
            <a:r>
              <a:rPr lang="nl-NL" sz="2800" dirty="0" smtClean="0"/>
              <a:t>Jacques </a:t>
            </a:r>
            <a:r>
              <a:rPr lang="nl-NL" sz="2800" dirty="0" smtClean="0"/>
              <a:t>de </a:t>
            </a:r>
            <a:r>
              <a:rPr lang="nl-NL" sz="2800" dirty="0" err="1" smtClean="0"/>
              <a:t>Velaer</a:t>
            </a:r>
            <a:r>
              <a:rPr lang="nl-NL" sz="2800" dirty="0" smtClean="0"/>
              <a:t> </a:t>
            </a:r>
            <a:r>
              <a:rPr lang="nl-NL" sz="2800" dirty="0" smtClean="0"/>
              <a:t>jr.: opdrachtnemer (</a:t>
            </a:r>
            <a:r>
              <a:rPr lang="nl-NL" sz="2800" dirty="0" smtClean="0">
                <a:solidFill>
                  <a:schemeClr val="accent1">
                    <a:lumMod val="75000"/>
                  </a:schemeClr>
                </a:solidFill>
              </a:rPr>
              <a:t>agent</a:t>
            </a:r>
            <a:r>
              <a:rPr lang="nl-NL" sz="2800" dirty="0" smtClean="0"/>
              <a:t>)</a:t>
            </a:r>
            <a:endParaRPr lang="nl-NL" sz="2800" dirty="0" smtClean="0"/>
          </a:p>
        </p:txBody>
      </p:sp>
      <p:sp>
        <p:nvSpPr>
          <p:cNvPr id="4" name="Rechthoek 3"/>
          <p:cNvSpPr/>
          <p:nvPr/>
        </p:nvSpPr>
        <p:spPr>
          <a:xfrm>
            <a:off x="4881623" y="2170277"/>
            <a:ext cx="63669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00"/>
                </a:solidFill>
                <a:latin typeface="Dolly"/>
              </a:rPr>
              <a:t>Asymmetrische </a:t>
            </a:r>
            <a:r>
              <a:rPr lang="nl-NL" b="1" dirty="0" smtClean="0">
                <a:solidFill>
                  <a:srgbClr val="000000"/>
                </a:solidFill>
                <a:latin typeface="Dolly"/>
              </a:rPr>
              <a:t>informatie de </a:t>
            </a:r>
            <a:r>
              <a:rPr lang="nl-NL" b="1" dirty="0" err="1" smtClean="0">
                <a:solidFill>
                  <a:srgbClr val="000000"/>
                </a:solidFill>
                <a:latin typeface="Dolly"/>
              </a:rPr>
              <a:t>Velaer</a:t>
            </a:r>
            <a:r>
              <a:rPr lang="nl-NL" b="1" dirty="0" smtClean="0">
                <a:solidFill>
                  <a:srgbClr val="000000"/>
                </a:solidFill>
                <a:latin typeface="Dolly"/>
              </a:rPr>
              <a:t>:</a:t>
            </a:r>
          </a:p>
          <a:p>
            <a:endParaRPr lang="nl-NL" dirty="0">
              <a:solidFill>
                <a:srgbClr val="000000"/>
              </a:solidFill>
              <a:latin typeface="Dolly"/>
            </a:endParaRP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000000"/>
                </a:solidFill>
                <a:latin typeface="Dolly"/>
              </a:rPr>
              <a:t>Zijn vader was bewindhebber van de VOC in Amsterdam.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000000"/>
                </a:solidFill>
                <a:latin typeface="Dolly"/>
              </a:rPr>
              <a:t>Hij woonde op de </a:t>
            </a:r>
            <a:r>
              <a:rPr lang="nl-NL" dirty="0" err="1" smtClean="0">
                <a:solidFill>
                  <a:srgbClr val="000000"/>
                </a:solidFill>
                <a:latin typeface="Dolly"/>
              </a:rPr>
              <a:t>Oudezijds</a:t>
            </a:r>
            <a:r>
              <a:rPr lang="nl-NL" dirty="0" smtClean="0">
                <a:solidFill>
                  <a:srgbClr val="000000"/>
                </a:solidFill>
                <a:latin typeface="Dolly"/>
              </a:rPr>
              <a:t> Voorburgwal, vlak bij de handelsplek voor kooplieden.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000000"/>
                </a:solidFill>
                <a:latin typeface="Dolly"/>
              </a:rPr>
              <a:t>Zijn familie was onderdeel van een koopliedennetwerk. Verschillende familieleden was geposteerd in andere Europese steden.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2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5282" y="693982"/>
            <a:ext cx="76635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Asymmetrische informatie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b="1" dirty="0" smtClean="0"/>
              <a:t>Jeronimus </a:t>
            </a:r>
            <a:r>
              <a:rPr lang="nl-NL" sz="2000" b="1" dirty="0" err="1" smtClean="0"/>
              <a:t>Velters</a:t>
            </a:r>
            <a:r>
              <a:rPr lang="nl-NL" sz="2000" b="1" dirty="0" smtClean="0"/>
              <a:t> </a:t>
            </a:r>
          </a:p>
          <a:p>
            <a:r>
              <a:rPr lang="nl-NL" sz="2000" dirty="0" smtClean="0"/>
              <a:t>secretaris van huwelijkse zaken in Amsterdam en aandelenhandelaar</a:t>
            </a:r>
          </a:p>
          <a:p>
            <a:r>
              <a:rPr lang="nl-NL" sz="2000" dirty="0" smtClean="0"/>
              <a:t>Veel op de Dam en bij de Beurs te vinden &gt; toegang tot economisch nieuws</a:t>
            </a:r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b="1" dirty="0" smtClean="0"/>
              <a:t>Theodore </a:t>
            </a:r>
            <a:r>
              <a:rPr lang="nl-NL" sz="2000" b="1" dirty="0" err="1" smtClean="0"/>
              <a:t>Holla</a:t>
            </a:r>
            <a:r>
              <a:rPr lang="nl-NL" sz="2000" b="1" dirty="0" smtClean="0"/>
              <a:t> </a:t>
            </a:r>
          </a:p>
          <a:p>
            <a:r>
              <a:rPr lang="nl-NL" sz="2000" dirty="0" smtClean="0"/>
              <a:t>Afgevaardigde van Schoonhoven voor de Staten van Holland</a:t>
            </a:r>
          </a:p>
          <a:p>
            <a:r>
              <a:rPr lang="nl-NL" sz="2000" dirty="0" smtClean="0"/>
              <a:t>Veel in Den Haag &gt; toegang tot politiek nieuws (belastingen / oorlogvoering)</a:t>
            </a:r>
          </a:p>
          <a:p>
            <a:endParaRPr lang="nl-NL" sz="2000" dirty="0"/>
          </a:p>
          <a:p>
            <a:endParaRPr lang="nl-NL" sz="2000" dirty="0" smtClean="0"/>
          </a:p>
          <a:p>
            <a:pPr marL="342900" indent="-342900">
              <a:buFontTx/>
              <a:buChar char="-"/>
            </a:pPr>
            <a:r>
              <a:rPr lang="nl-NL" sz="2000" dirty="0" smtClean="0"/>
              <a:t>Contactpersoon in Oost-Indië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Handelscontacten in andere Europese steden</a:t>
            </a:r>
          </a:p>
          <a:p>
            <a:pPr marL="342900" indent="-342900">
              <a:buFontTx/>
              <a:buChar char="-"/>
            </a:pPr>
            <a:r>
              <a:rPr lang="nl-NL" sz="2000" dirty="0" smtClean="0"/>
              <a:t>Lid worden van een handelsclub</a:t>
            </a:r>
          </a:p>
          <a:p>
            <a:endParaRPr lang="nl-NL" dirty="0"/>
          </a:p>
        </p:txBody>
      </p:sp>
      <p:sp>
        <p:nvSpPr>
          <p:cNvPr id="3" name="PIJL-OMHOOG 2"/>
          <p:cNvSpPr/>
          <p:nvPr/>
        </p:nvSpPr>
        <p:spPr>
          <a:xfrm>
            <a:off x="4034972" y="2569029"/>
            <a:ext cx="435429" cy="7257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-OMHOOG 3"/>
          <p:cNvSpPr/>
          <p:nvPr/>
        </p:nvSpPr>
        <p:spPr>
          <a:xfrm rot="10800000">
            <a:off x="4757054" y="2569030"/>
            <a:ext cx="428172" cy="7257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2972382"/>
            <a:ext cx="3123720" cy="31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52" y="-153643"/>
            <a:ext cx="10081605" cy="71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4743" y="566057"/>
            <a:ext cx="6662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Winstuitkering 1688</a:t>
            </a:r>
          </a:p>
          <a:p>
            <a:endParaRPr lang="nl-NL" sz="2400" dirty="0"/>
          </a:p>
          <a:p>
            <a:r>
              <a:rPr lang="nl-NL" sz="2400" dirty="0" smtClean="0"/>
              <a:t>33,3% dividend tegen de nominale waarde </a:t>
            </a:r>
          </a:p>
          <a:p>
            <a:r>
              <a:rPr lang="nl-NL" sz="2400" dirty="0" smtClean="0"/>
              <a:t>Aandeel van 3000 nominale waarde gekocht 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/>
              <a:t>33,3% van 3000 = 999</a:t>
            </a:r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Koers in 1688 is 563 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3" name="PIJL-OMHOOG 2"/>
          <p:cNvSpPr/>
          <p:nvPr/>
        </p:nvSpPr>
        <p:spPr>
          <a:xfrm rot="10800000">
            <a:off x="1933171" y="2147688"/>
            <a:ext cx="428172" cy="622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-OMHOOG 3"/>
          <p:cNvSpPr/>
          <p:nvPr/>
        </p:nvSpPr>
        <p:spPr>
          <a:xfrm rot="10800000">
            <a:off x="1933170" y="3259311"/>
            <a:ext cx="428172" cy="622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988364" y="3848224"/>
            <a:ext cx="2856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3000 * 5,63 = 16,890 </a:t>
            </a:r>
          </a:p>
        </p:txBody>
      </p:sp>
      <p:sp>
        <p:nvSpPr>
          <p:cNvPr id="6" name="Rechthoek 5"/>
          <p:cNvSpPr/>
          <p:nvPr/>
        </p:nvSpPr>
        <p:spPr>
          <a:xfrm>
            <a:off x="6108346" y="5295947"/>
            <a:ext cx="4115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999 / 16890 * 100 = </a:t>
            </a:r>
            <a:r>
              <a:rPr lang="nl-NL" sz="2400" b="1" u="sng" dirty="0"/>
              <a:t>5,9%</a:t>
            </a:r>
            <a:r>
              <a:rPr lang="nl-NL" sz="2400" dirty="0"/>
              <a:t> reëel </a:t>
            </a:r>
            <a:endParaRPr lang="nl-NL" sz="2400" dirty="0"/>
          </a:p>
        </p:txBody>
      </p:sp>
      <p:sp>
        <p:nvSpPr>
          <p:cNvPr id="7" name="PIJL-OMHOOG 6"/>
          <p:cNvSpPr/>
          <p:nvPr/>
        </p:nvSpPr>
        <p:spPr>
          <a:xfrm rot="5400000">
            <a:off x="4502097" y="3119396"/>
            <a:ext cx="428172" cy="19528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OMHOOG 7"/>
          <p:cNvSpPr/>
          <p:nvPr/>
        </p:nvSpPr>
        <p:spPr>
          <a:xfrm rot="10800000">
            <a:off x="7202714" y="4438222"/>
            <a:ext cx="428172" cy="754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108346" y="6029087"/>
            <a:ext cx="3878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/>
              <a:t>(denk om de inflatie in 1688!)</a:t>
            </a:r>
            <a:endParaRPr lang="nl-NL" sz="24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31" y="566057"/>
            <a:ext cx="2577781" cy="262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45460" y="358589"/>
            <a:ext cx="1106244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Investeringen door een koopman: </a:t>
            </a:r>
          </a:p>
          <a:p>
            <a:endParaRPr lang="nl-NL" sz="2000" dirty="0"/>
          </a:p>
          <a:p>
            <a:r>
              <a:rPr lang="nl-NL" sz="2400" b="1" dirty="0" smtClean="0"/>
              <a:t>Veilige</a:t>
            </a:r>
            <a:r>
              <a:rPr lang="nl-NL" sz="2400" dirty="0" smtClean="0"/>
              <a:t> investeringen met </a:t>
            </a:r>
            <a:r>
              <a:rPr lang="nl-NL" sz="2400" b="1" dirty="0" smtClean="0"/>
              <a:t>laag</a:t>
            </a:r>
            <a:r>
              <a:rPr lang="nl-NL" sz="2400" dirty="0" smtClean="0"/>
              <a:t> rendement en </a:t>
            </a:r>
            <a:r>
              <a:rPr lang="nl-NL" sz="2400" b="1" dirty="0" smtClean="0"/>
              <a:t>korte</a:t>
            </a:r>
            <a:r>
              <a:rPr lang="nl-NL" sz="2400" dirty="0" smtClean="0"/>
              <a:t> looptijd: </a:t>
            </a:r>
            <a:r>
              <a:rPr lang="nl-NL" sz="2400" u="sng" dirty="0" smtClean="0"/>
              <a:t>bulkgoederen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Graan 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vis 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hout 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pek/teer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dierenhuiden</a:t>
            </a:r>
            <a:endParaRPr lang="nl-NL" sz="2400" dirty="0"/>
          </a:p>
          <a:p>
            <a:pPr marL="285750" indent="-285750">
              <a:buFontTx/>
              <a:buChar char="-"/>
            </a:pPr>
            <a:endParaRPr lang="nl-NL" sz="2400" dirty="0" smtClean="0"/>
          </a:p>
          <a:p>
            <a:r>
              <a:rPr lang="nl-NL" sz="2400" b="1" dirty="0" smtClean="0"/>
              <a:t>Risicovolle</a:t>
            </a:r>
            <a:r>
              <a:rPr lang="nl-NL" sz="2400" dirty="0" smtClean="0"/>
              <a:t> investeringen met </a:t>
            </a:r>
            <a:r>
              <a:rPr lang="nl-NL" sz="2400" b="1" dirty="0" smtClean="0"/>
              <a:t>gemiddeld tot hoog</a:t>
            </a:r>
            <a:r>
              <a:rPr lang="nl-NL" sz="2400" dirty="0" smtClean="0"/>
              <a:t> rendement en </a:t>
            </a:r>
            <a:r>
              <a:rPr lang="nl-NL" sz="2400" b="1" dirty="0" smtClean="0"/>
              <a:t>middellange</a:t>
            </a:r>
            <a:r>
              <a:rPr lang="nl-NL" sz="2400" dirty="0" smtClean="0"/>
              <a:t> looptijd: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luxeproducten</a:t>
            </a:r>
          </a:p>
          <a:p>
            <a:pPr marL="285750" indent="-285750">
              <a:buFontTx/>
              <a:buChar char="-"/>
            </a:pPr>
            <a:r>
              <a:rPr lang="nl-NL" sz="2400" u="sng" dirty="0" smtClean="0"/>
              <a:t>Termijncontracten</a:t>
            </a:r>
            <a:r>
              <a:rPr lang="nl-NL" sz="2400" dirty="0" smtClean="0"/>
              <a:t> </a:t>
            </a:r>
          </a:p>
          <a:p>
            <a:endParaRPr lang="nl-NL" sz="2400" dirty="0" smtClean="0"/>
          </a:p>
          <a:p>
            <a:r>
              <a:rPr lang="nl-NL" sz="2400" b="1" dirty="0" smtClean="0"/>
              <a:t>Risicovolle</a:t>
            </a:r>
            <a:r>
              <a:rPr lang="nl-NL" sz="2400" dirty="0" smtClean="0"/>
              <a:t> investeringen met </a:t>
            </a:r>
            <a:r>
              <a:rPr lang="nl-NL" sz="2400" b="1" dirty="0" smtClean="0"/>
              <a:t>sterk wisselend rendement </a:t>
            </a:r>
            <a:r>
              <a:rPr lang="nl-NL" sz="2400" dirty="0" smtClean="0"/>
              <a:t>en </a:t>
            </a:r>
            <a:r>
              <a:rPr lang="nl-NL" sz="2400" b="1" dirty="0" smtClean="0"/>
              <a:t>lange</a:t>
            </a:r>
            <a:r>
              <a:rPr lang="nl-NL" sz="2400" dirty="0" smtClean="0"/>
              <a:t> looptijd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aandelen in de VOC </a:t>
            </a:r>
          </a:p>
          <a:p>
            <a:pPr marL="285750" indent="-285750">
              <a:buFontTx/>
              <a:buChar char="-"/>
            </a:pPr>
            <a:r>
              <a:rPr lang="nl-NL" sz="2400" dirty="0" smtClean="0"/>
              <a:t>Investeren in droogleggingen </a:t>
            </a:r>
          </a:p>
          <a:p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2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118065"/>
            <a:ext cx="3161180" cy="186509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30307" y="466164"/>
            <a:ext cx="100942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Waaruit bestaan de risico’s?</a:t>
            </a:r>
          </a:p>
          <a:p>
            <a:endParaRPr lang="nl-NL" sz="2800" b="1" dirty="0"/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Handelsschip leidt schipbreuk / wordt geënterd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Overschot aan producten waar jij in hebt geïnvesteerd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Je vaste handelspartner gaat verhuizen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Belastingverhoging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Oorlogvoering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Gespeculeerd met je geld (windhandel / tulpenbollen)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Kredietverstrekkers laten je in de steek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Je debiteurs betalen niet (gaan failliet)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De overheid verplicht je tot het afnemen met schuldpapieren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800" dirty="0" smtClean="0"/>
              <a:t>Je familienaam wordt bezoedeld   </a:t>
            </a:r>
          </a:p>
        </p:txBody>
      </p:sp>
    </p:spTree>
    <p:extLst>
      <p:ext uri="{BB962C8B-B14F-4D97-AF65-F5344CB8AC3E}">
        <p14:creationId xmlns:p14="http://schemas.microsoft.com/office/powerpoint/2010/main" val="13723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1671" y="717176"/>
            <a:ext cx="80054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Voor de specialisten: </a:t>
            </a:r>
          </a:p>
          <a:p>
            <a:endParaRPr lang="nl-NL" sz="2400" dirty="0"/>
          </a:p>
          <a:p>
            <a:r>
              <a:rPr lang="nl-NL" sz="2400" b="1" dirty="0" smtClean="0"/>
              <a:t>Termijnhandel </a:t>
            </a:r>
          </a:p>
          <a:p>
            <a:r>
              <a:rPr lang="nl-NL" sz="2400" dirty="0" smtClean="0"/>
              <a:t>Hans Thijs, diamanthandelaar sloot in oktober 1608 een termijncontract af met Cornelis van Foreest.</a:t>
            </a:r>
          </a:p>
          <a:p>
            <a:endParaRPr lang="nl-NL" sz="2400" dirty="0"/>
          </a:p>
          <a:p>
            <a:r>
              <a:rPr lang="nl-NL" sz="2400" dirty="0" smtClean="0"/>
              <a:t>Na een jaar vanaf de contractdatum zal Thijs een aandeel van 3000 gulden kopen tegen een koers van 145. 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/>
              <a:t>Na een jaar komen ze samen. De koers is dan 126. </a:t>
            </a:r>
          </a:p>
          <a:p>
            <a:r>
              <a:rPr lang="nl-NL" sz="2400" dirty="0" smtClean="0"/>
              <a:t>Het verschil is dan 145-126 = 19. </a:t>
            </a:r>
          </a:p>
          <a:p>
            <a:r>
              <a:rPr lang="nl-NL" sz="2400" dirty="0" smtClean="0"/>
              <a:t>19% van 3000 = 570. </a:t>
            </a:r>
          </a:p>
          <a:p>
            <a:r>
              <a:rPr lang="nl-NL" sz="2400" dirty="0" smtClean="0"/>
              <a:t>Dat bedrag moet Thijs aan Van Foreest betalen. </a:t>
            </a:r>
          </a:p>
          <a:p>
            <a:endParaRPr lang="nl-NL" sz="2400" dirty="0"/>
          </a:p>
          <a:p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8414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59026" y="691978"/>
            <a:ext cx="109995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Indeling van het project </a:t>
            </a:r>
          </a:p>
          <a:p>
            <a:endParaRPr lang="nl-NL" sz="2400" dirty="0"/>
          </a:p>
          <a:p>
            <a:r>
              <a:rPr lang="nl-NL" sz="2400" dirty="0" smtClean="0"/>
              <a:t>Les 1:	- Voorlichting over aandelenhandel in de zeventiende eeuw </a:t>
            </a:r>
          </a:p>
          <a:p>
            <a:r>
              <a:rPr lang="nl-NL" sz="2400" dirty="0" smtClean="0"/>
              <a:t>	- Groepsvorming</a:t>
            </a:r>
          </a:p>
          <a:p>
            <a:endParaRPr lang="nl-NL" sz="2400" dirty="0" smtClean="0"/>
          </a:p>
          <a:p>
            <a:r>
              <a:rPr lang="nl-NL" sz="2400" dirty="0" smtClean="0"/>
              <a:t>	- Huiswerk voor les 2: beantwoording vragen vooronderzoek </a:t>
            </a:r>
          </a:p>
          <a:p>
            <a:endParaRPr lang="nl-NL" sz="2400" dirty="0"/>
          </a:p>
          <a:p>
            <a:r>
              <a:rPr lang="nl-NL" sz="2400" dirty="0" smtClean="0"/>
              <a:t>Les 2: 	- Klassikale bespreking vooronderzoek en instructies voor gebruik app</a:t>
            </a:r>
          </a:p>
          <a:p>
            <a:r>
              <a:rPr lang="nl-NL" sz="2400" dirty="0" smtClean="0"/>
              <a:t>	- Uitvoeren van de app Gouden Eeuw</a:t>
            </a:r>
          </a:p>
          <a:p>
            <a:r>
              <a:rPr lang="nl-NL" sz="2400" dirty="0"/>
              <a:t>	</a:t>
            </a:r>
          </a:p>
          <a:p>
            <a:r>
              <a:rPr lang="nl-NL" sz="2400" dirty="0" smtClean="0"/>
              <a:t>Les 3:	- Klassikale nabespreking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- Evaluatievragen beantwoorden en schrijven van eindverslag </a:t>
            </a:r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Datum inleveren eindverslag: </a:t>
            </a:r>
          </a:p>
        </p:txBody>
      </p:sp>
    </p:spTree>
    <p:extLst>
      <p:ext uri="{BB962C8B-B14F-4D97-AF65-F5344CB8AC3E}">
        <p14:creationId xmlns:p14="http://schemas.microsoft.com/office/powerpoint/2010/main" val="9927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1671" y="717176"/>
            <a:ext cx="80054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Voor de specialisten: </a:t>
            </a:r>
          </a:p>
          <a:p>
            <a:endParaRPr lang="nl-NL" sz="2400" dirty="0"/>
          </a:p>
          <a:p>
            <a:r>
              <a:rPr lang="nl-NL" sz="2400" b="1" dirty="0" smtClean="0"/>
              <a:t>Derivatenhandel </a:t>
            </a:r>
          </a:p>
          <a:p>
            <a:r>
              <a:rPr lang="nl-NL" sz="2400" dirty="0" smtClean="0"/>
              <a:t>Een handelaar verkoopt meer aandelen (in termijncontracten)</a:t>
            </a:r>
          </a:p>
          <a:p>
            <a:r>
              <a:rPr lang="nl-NL" sz="2400" dirty="0" smtClean="0"/>
              <a:t>Dat hij heeft. Dit zijn fictieve aandelen. </a:t>
            </a:r>
          </a:p>
          <a:p>
            <a:endParaRPr lang="nl-NL" sz="2400" dirty="0"/>
          </a:p>
          <a:p>
            <a:r>
              <a:rPr lang="nl-NL" sz="2400" dirty="0" smtClean="0"/>
              <a:t>Hij probeert de koers dusdanig te drukken dat hij de aandelen tegen het einde van de termijn tegen een lage koers kan inkopen. (</a:t>
            </a:r>
            <a:r>
              <a:rPr lang="nl-NL" sz="2400" dirty="0" err="1" smtClean="0"/>
              <a:t>naked</a:t>
            </a:r>
            <a:r>
              <a:rPr lang="nl-NL" sz="2400" dirty="0" smtClean="0"/>
              <a:t> short </a:t>
            </a:r>
            <a:r>
              <a:rPr lang="nl-NL" sz="2400" dirty="0" err="1" smtClean="0"/>
              <a:t>selling</a:t>
            </a:r>
            <a:r>
              <a:rPr lang="nl-NL" sz="2400" dirty="0"/>
              <a:t> </a:t>
            </a:r>
            <a:r>
              <a:rPr lang="nl-NL" sz="2400" dirty="0" smtClean="0"/>
              <a:t>= ‘</a:t>
            </a:r>
            <a:r>
              <a:rPr lang="nl-NL" sz="2400" dirty="0" err="1" smtClean="0"/>
              <a:t>blance</a:t>
            </a:r>
            <a:r>
              <a:rPr lang="nl-NL" sz="2400" dirty="0" smtClean="0"/>
              <a:t> verkopen’)</a:t>
            </a:r>
            <a:endParaRPr lang="nl-NL" sz="2400" dirty="0"/>
          </a:p>
          <a:p>
            <a:endParaRPr lang="nl-NL" sz="24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54" y="3584088"/>
            <a:ext cx="2567908" cy="26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4094" y="510773"/>
            <a:ext cx="11326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000" dirty="0" smtClean="0">
                <a:solidFill>
                  <a:srgbClr val="FED118"/>
                </a:solidFill>
                <a:latin typeface="AcmeFont" pitchFamily="2" charset="0"/>
              </a:rPr>
              <a:t>Het spel van de Gouden Eeuw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91669" y="1918447"/>
            <a:ext cx="8238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Opzet</a:t>
            </a:r>
          </a:p>
          <a:p>
            <a:r>
              <a:rPr lang="nl-NL" dirty="0" smtClean="0"/>
              <a:t>Je bent een Hollandse koopman die 16 jaar lang de kans krijgt het startvermogen van 2000 gulden zo veel mogelijk uit te breiden. </a:t>
            </a:r>
          </a:p>
          <a:p>
            <a:r>
              <a:rPr lang="nl-NL" dirty="0" smtClean="0"/>
              <a:t>Je kunt per maand investeren in bulkgoederen, luxegoederen of beleggingen</a:t>
            </a:r>
          </a:p>
          <a:p>
            <a:endParaRPr lang="nl-NL" dirty="0"/>
          </a:p>
          <a:p>
            <a:r>
              <a:rPr lang="nl-NL" dirty="0" smtClean="0"/>
              <a:t>De leerling/de leerlingen met het hoogste vermogen na 16 jaar wint/winnen het spel.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20" y="4017028"/>
            <a:ext cx="94107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E709-4011-4D32-BA32-0957318AADC2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76802" name="Picture 2" descr="C:\Users\Fam. Kamminga\Documents\Peter\Willem de Zwijger College\Kaarten examenkatern 'Republiek in de tijd van vorsten'\kaarten\H1 paragraaf 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929" y="109409"/>
            <a:ext cx="9510753" cy="6705116"/>
          </a:xfrm>
          <a:prstGeom prst="rect">
            <a:avLst/>
          </a:prstGeom>
          <a:noFill/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8" y="20473"/>
            <a:ext cx="11008417" cy="68375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8" y="3742"/>
            <a:ext cx="9139010" cy="68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nd diagonale hoek rechthoek 1"/>
          <p:cNvSpPr/>
          <p:nvPr/>
        </p:nvSpPr>
        <p:spPr>
          <a:xfrm>
            <a:off x="1666844" y="142852"/>
            <a:ext cx="8858312" cy="6500858"/>
          </a:xfrm>
          <a:prstGeom prst="round2DiagRect">
            <a:avLst>
              <a:gd name="adj1" fmla="val 12378"/>
              <a:gd name="adj2" fmla="val 0"/>
            </a:avLst>
          </a:prstGeom>
          <a:solidFill>
            <a:schemeClr val="tx2">
              <a:lumMod val="7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2291553" y="315683"/>
            <a:ext cx="6786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solidFill>
                  <a:schemeClr val="bg1">
                    <a:lumMod val="95000"/>
                  </a:schemeClr>
                </a:solidFill>
              </a:rPr>
              <a:t>Moedernegotie </a:t>
            </a:r>
          </a:p>
          <a:p>
            <a:endParaRPr lang="nl-NL" sz="2400" i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nl-NL" sz="2400" i="1" dirty="0">
                <a:solidFill>
                  <a:schemeClr val="bg1">
                    <a:lumMod val="95000"/>
                  </a:schemeClr>
                </a:solidFill>
              </a:rPr>
              <a:t>De handel in graan was </a:t>
            </a:r>
          </a:p>
          <a:p>
            <a:r>
              <a:rPr lang="nl-NL" sz="2400" i="1" dirty="0">
                <a:solidFill>
                  <a:schemeClr val="bg1">
                    <a:lumMod val="95000"/>
                  </a:schemeClr>
                </a:solidFill>
              </a:rPr>
              <a:t>de belangrijkste vorm </a:t>
            </a:r>
          </a:p>
          <a:p>
            <a:r>
              <a:rPr lang="nl-NL" sz="2400" i="1" dirty="0">
                <a:solidFill>
                  <a:schemeClr val="bg1">
                    <a:lumMod val="95000"/>
                  </a:schemeClr>
                </a:solidFill>
              </a:rPr>
              <a:t>van handel voor de </a:t>
            </a:r>
          </a:p>
          <a:p>
            <a:r>
              <a:rPr lang="nl-NL" sz="2400" i="1" dirty="0">
                <a:solidFill>
                  <a:schemeClr val="bg1">
                    <a:lumMod val="95000"/>
                  </a:schemeClr>
                </a:solidFill>
              </a:rPr>
              <a:t>Nederlanden </a:t>
            </a:r>
          </a:p>
          <a:p>
            <a:r>
              <a:rPr lang="nl-NL" sz="2400" i="1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nl-NL" sz="2400" i="1" dirty="0" err="1">
                <a:solidFill>
                  <a:schemeClr val="bg1">
                    <a:lumMod val="95000"/>
                  </a:schemeClr>
                </a:solidFill>
              </a:rPr>
              <a:t>Oostzeegebied</a:t>
            </a:r>
            <a:r>
              <a:rPr lang="nl-NL" sz="2400" i="1" dirty="0">
                <a:solidFill>
                  <a:schemeClr val="bg1">
                    <a:lumMod val="95000"/>
                  </a:schemeClr>
                </a:solidFill>
              </a:rPr>
              <a:t>) </a:t>
            </a:r>
            <a:endParaRPr lang="nl-NL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K:\Dynamiek en stagnatie hoofdstuk 1\2010-11-15\handelsgebieden vanAmsterdam eind 16e eeu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04" y="764704"/>
            <a:ext cx="5022970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536" y="908720"/>
            <a:ext cx="834590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Vrije vorm 6"/>
          <p:cNvSpPr/>
          <p:nvPr/>
        </p:nvSpPr>
        <p:spPr>
          <a:xfrm>
            <a:off x="5048251" y="2400301"/>
            <a:ext cx="3648075" cy="3362325"/>
          </a:xfrm>
          <a:custGeom>
            <a:avLst/>
            <a:gdLst>
              <a:gd name="connsiteX0" fmla="*/ 3619500 w 3648075"/>
              <a:gd name="connsiteY0" fmla="*/ 0 h 3362325"/>
              <a:gd name="connsiteX1" fmla="*/ 3629025 w 3648075"/>
              <a:gd name="connsiteY1" fmla="*/ 419100 h 3362325"/>
              <a:gd name="connsiteX2" fmla="*/ 3648075 w 3648075"/>
              <a:gd name="connsiteY2" fmla="*/ 704850 h 3362325"/>
              <a:gd name="connsiteX3" fmla="*/ 3590925 w 3648075"/>
              <a:gd name="connsiteY3" fmla="*/ 819150 h 3362325"/>
              <a:gd name="connsiteX4" fmla="*/ 3486150 w 3648075"/>
              <a:gd name="connsiteY4" fmla="*/ 895350 h 3362325"/>
              <a:gd name="connsiteX5" fmla="*/ 3305175 w 3648075"/>
              <a:gd name="connsiteY5" fmla="*/ 762000 h 3362325"/>
              <a:gd name="connsiteX6" fmla="*/ 3276600 w 3648075"/>
              <a:gd name="connsiteY6" fmla="*/ 657225 h 3362325"/>
              <a:gd name="connsiteX7" fmla="*/ 3114675 w 3648075"/>
              <a:gd name="connsiteY7" fmla="*/ 571500 h 3362325"/>
              <a:gd name="connsiteX8" fmla="*/ 3019425 w 3648075"/>
              <a:gd name="connsiteY8" fmla="*/ 438150 h 3362325"/>
              <a:gd name="connsiteX9" fmla="*/ 2971800 w 3648075"/>
              <a:gd name="connsiteY9" fmla="*/ 485775 h 3362325"/>
              <a:gd name="connsiteX10" fmla="*/ 2876550 w 3648075"/>
              <a:gd name="connsiteY10" fmla="*/ 514350 h 3362325"/>
              <a:gd name="connsiteX11" fmla="*/ 2809875 w 3648075"/>
              <a:gd name="connsiteY11" fmla="*/ 552450 h 3362325"/>
              <a:gd name="connsiteX12" fmla="*/ 2743200 w 3648075"/>
              <a:gd name="connsiteY12" fmla="*/ 704850 h 3362325"/>
              <a:gd name="connsiteX13" fmla="*/ 2590800 w 3648075"/>
              <a:gd name="connsiteY13" fmla="*/ 1085850 h 3362325"/>
              <a:gd name="connsiteX14" fmla="*/ 2562225 w 3648075"/>
              <a:gd name="connsiteY14" fmla="*/ 1238250 h 3362325"/>
              <a:gd name="connsiteX15" fmla="*/ 2571750 w 3648075"/>
              <a:gd name="connsiteY15" fmla="*/ 1543050 h 3362325"/>
              <a:gd name="connsiteX16" fmla="*/ 2705100 w 3648075"/>
              <a:gd name="connsiteY16" fmla="*/ 1857375 h 3362325"/>
              <a:gd name="connsiteX17" fmla="*/ 2724150 w 3648075"/>
              <a:gd name="connsiteY17" fmla="*/ 2133600 h 3362325"/>
              <a:gd name="connsiteX18" fmla="*/ 2724150 w 3648075"/>
              <a:gd name="connsiteY18" fmla="*/ 2362200 h 3362325"/>
              <a:gd name="connsiteX19" fmla="*/ 2609850 w 3648075"/>
              <a:gd name="connsiteY19" fmla="*/ 2381250 h 3362325"/>
              <a:gd name="connsiteX20" fmla="*/ 2505075 w 3648075"/>
              <a:gd name="connsiteY20" fmla="*/ 2371725 h 3362325"/>
              <a:gd name="connsiteX21" fmla="*/ 2514600 w 3648075"/>
              <a:gd name="connsiteY21" fmla="*/ 2295525 h 3362325"/>
              <a:gd name="connsiteX22" fmla="*/ 2562225 w 3648075"/>
              <a:gd name="connsiteY22" fmla="*/ 2228850 h 3362325"/>
              <a:gd name="connsiteX23" fmla="*/ 2524125 w 3648075"/>
              <a:gd name="connsiteY23" fmla="*/ 2228850 h 3362325"/>
              <a:gd name="connsiteX24" fmla="*/ 2514600 w 3648075"/>
              <a:gd name="connsiteY24" fmla="*/ 2305050 h 3362325"/>
              <a:gd name="connsiteX25" fmla="*/ 2362200 w 3648075"/>
              <a:gd name="connsiteY25" fmla="*/ 2324100 h 3362325"/>
              <a:gd name="connsiteX26" fmla="*/ 2266950 w 3648075"/>
              <a:gd name="connsiteY26" fmla="*/ 2314575 h 3362325"/>
              <a:gd name="connsiteX27" fmla="*/ 2266950 w 3648075"/>
              <a:gd name="connsiteY27" fmla="*/ 2409825 h 3362325"/>
              <a:gd name="connsiteX28" fmla="*/ 2314575 w 3648075"/>
              <a:gd name="connsiteY28" fmla="*/ 2476500 h 3362325"/>
              <a:gd name="connsiteX29" fmla="*/ 2352675 w 3648075"/>
              <a:gd name="connsiteY29" fmla="*/ 2476500 h 3362325"/>
              <a:gd name="connsiteX30" fmla="*/ 2362200 w 3648075"/>
              <a:gd name="connsiteY30" fmla="*/ 2581275 h 3362325"/>
              <a:gd name="connsiteX31" fmla="*/ 2076450 w 3648075"/>
              <a:gd name="connsiteY31" fmla="*/ 2809875 h 3362325"/>
              <a:gd name="connsiteX32" fmla="*/ 2038350 w 3648075"/>
              <a:gd name="connsiteY32" fmla="*/ 2790825 h 3362325"/>
              <a:gd name="connsiteX33" fmla="*/ 2238375 w 3648075"/>
              <a:gd name="connsiteY33" fmla="*/ 2600325 h 3362325"/>
              <a:gd name="connsiteX34" fmla="*/ 2257425 w 3648075"/>
              <a:gd name="connsiteY34" fmla="*/ 2562225 h 3362325"/>
              <a:gd name="connsiteX35" fmla="*/ 2228850 w 3648075"/>
              <a:gd name="connsiteY35" fmla="*/ 2552700 h 3362325"/>
              <a:gd name="connsiteX36" fmla="*/ 2105025 w 3648075"/>
              <a:gd name="connsiteY36" fmla="*/ 2638425 h 3362325"/>
              <a:gd name="connsiteX37" fmla="*/ 2009775 w 3648075"/>
              <a:gd name="connsiteY37" fmla="*/ 2705100 h 3362325"/>
              <a:gd name="connsiteX38" fmla="*/ 1885950 w 3648075"/>
              <a:gd name="connsiteY38" fmla="*/ 2714625 h 3362325"/>
              <a:gd name="connsiteX39" fmla="*/ 1790700 w 3648075"/>
              <a:gd name="connsiteY39" fmla="*/ 2676525 h 3362325"/>
              <a:gd name="connsiteX40" fmla="*/ 1714500 w 3648075"/>
              <a:gd name="connsiteY40" fmla="*/ 2571750 h 3362325"/>
              <a:gd name="connsiteX41" fmla="*/ 1724025 w 3648075"/>
              <a:gd name="connsiteY41" fmla="*/ 2552700 h 3362325"/>
              <a:gd name="connsiteX42" fmla="*/ 1828800 w 3648075"/>
              <a:gd name="connsiteY42" fmla="*/ 2600325 h 3362325"/>
              <a:gd name="connsiteX43" fmla="*/ 1857375 w 3648075"/>
              <a:gd name="connsiteY43" fmla="*/ 2581275 h 3362325"/>
              <a:gd name="connsiteX44" fmla="*/ 1752600 w 3648075"/>
              <a:gd name="connsiteY44" fmla="*/ 2457450 h 3362325"/>
              <a:gd name="connsiteX45" fmla="*/ 1619250 w 3648075"/>
              <a:gd name="connsiteY45" fmla="*/ 2457450 h 3362325"/>
              <a:gd name="connsiteX46" fmla="*/ 1123950 w 3648075"/>
              <a:gd name="connsiteY46" fmla="*/ 2600325 h 3362325"/>
              <a:gd name="connsiteX47" fmla="*/ 981075 w 3648075"/>
              <a:gd name="connsiteY47" fmla="*/ 2676525 h 3362325"/>
              <a:gd name="connsiteX48" fmla="*/ 895350 w 3648075"/>
              <a:gd name="connsiteY48" fmla="*/ 2809875 h 3362325"/>
              <a:gd name="connsiteX49" fmla="*/ 504825 w 3648075"/>
              <a:gd name="connsiteY49" fmla="*/ 2952750 h 3362325"/>
              <a:gd name="connsiteX50" fmla="*/ 371475 w 3648075"/>
              <a:gd name="connsiteY50" fmla="*/ 3000375 h 3362325"/>
              <a:gd name="connsiteX51" fmla="*/ 323850 w 3648075"/>
              <a:gd name="connsiteY51" fmla="*/ 3114675 h 3362325"/>
              <a:gd name="connsiteX52" fmla="*/ 295275 w 3648075"/>
              <a:gd name="connsiteY52" fmla="*/ 3305175 h 3362325"/>
              <a:gd name="connsiteX53" fmla="*/ 295275 w 3648075"/>
              <a:gd name="connsiteY53" fmla="*/ 3352800 h 3362325"/>
              <a:gd name="connsiteX54" fmla="*/ 219075 w 3648075"/>
              <a:gd name="connsiteY54" fmla="*/ 3362325 h 3362325"/>
              <a:gd name="connsiteX55" fmla="*/ 0 w 3648075"/>
              <a:gd name="connsiteY55" fmla="*/ 318135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48075" h="3362325">
                <a:moveTo>
                  <a:pt x="3619500" y="0"/>
                </a:moveTo>
                <a:lnTo>
                  <a:pt x="3629025" y="419100"/>
                </a:lnTo>
                <a:lnTo>
                  <a:pt x="3648075" y="704850"/>
                </a:lnTo>
                <a:lnTo>
                  <a:pt x="3590925" y="819150"/>
                </a:lnTo>
                <a:lnTo>
                  <a:pt x="3486150" y="895350"/>
                </a:lnTo>
                <a:lnTo>
                  <a:pt x="3305175" y="762000"/>
                </a:lnTo>
                <a:lnTo>
                  <a:pt x="3276600" y="657225"/>
                </a:lnTo>
                <a:lnTo>
                  <a:pt x="3114675" y="571500"/>
                </a:lnTo>
                <a:lnTo>
                  <a:pt x="3019425" y="438150"/>
                </a:lnTo>
                <a:lnTo>
                  <a:pt x="2971800" y="485775"/>
                </a:lnTo>
                <a:lnTo>
                  <a:pt x="2876550" y="514350"/>
                </a:lnTo>
                <a:lnTo>
                  <a:pt x="2809875" y="552450"/>
                </a:lnTo>
                <a:lnTo>
                  <a:pt x="2743200" y="704850"/>
                </a:lnTo>
                <a:lnTo>
                  <a:pt x="2590800" y="1085850"/>
                </a:lnTo>
                <a:lnTo>
                  <a:pt x="2562225" y="1238250"/>
                </a:lnTo>
                <a:lnTo>
                  <a:pt x="2571750" y="1543050"/>
                </a:lnTo>
                <a:lnTo>
                  <a:pt x="2705100" y="1857375"/>
                </a:lnTo>
                <a:lnTo>
                  <a:pt x="2724150" y="2133600"/>
                </a:lnTo>
                <a:lnTo>
                  <a:pt x="2724150" y="2362200"/>
                </a:lnTo>
                <a:lnTo>
                  <a:pt x="2609850" y="2381250"/>
                </a:lnTo>
                <a:lnTo>
                  <a:pt x="2505075" y="2371725"/>
                </a:lnTo>
                <a:lnTo>
                  <a:pt x="2514600" y="2295525"/>
                </a:lnTo>
                <a:lnTo>
                  <a:pt x="2562225" y="2228850"/>
                </a:lnTo>
                <a:lnTo>
                  <a:pt x="2524125" y="2228850"/>
                </a:lnTo>
                <a:lnTo>
                  <a:pt x="2514600" y="2305050"/>
                </a:lnTo>
                <a:lnTo>
                  <a:pt x="2362200" y="2324100"/>
                </a:lnTo>
                <a:lnTo>
                  <a:pt x="2266950" y="2314575"/>
                </a:lnTo>
                <a:lnTo>
                  <a:pt x="2266950" y="2409825"/>
                </a:lnTo>
                <a:lnTo>
                  <a:pt x="2314575" y="2476500"/>
                </a:lnTo>
                <a:lnTo>
                  <a:pt x="2352675" y="2476500"/>
                </a:lnTo>
                <a:lnTo>
                  <a:pt x="2362200" y="2581275"/>
                </a:lnTo>
                <a:lnTo>
                  <a:pt x="2076450" y="2809875"/>
                </a:lnTo>
                <a:lnTo>
                  <a:pt x="2038350" y="2790825"/>
                </a:lnTo>
                <a:lnTo>
                  <a:pt x="2238375" y="2600325"/>
                </a:lnTo>
                <a:lnTo>
                  <a:pt x="2257425" y="2562225"/>
                </a:lnTo>
                <a:lnTo>
                  <a:pt x="2228850" y="2552700"/>
                </a:lnTo>
                <a:lnTo>
                  <a:pt x="2105025" y="2638425"/>
                </a:lnTo>
                <a:lnTo>
                  <a:pt x="2009775" y="2705100"/>
                </a:lnTo>
                <a:lnTo>
                  <a:pt x="1885950" y="2714625"/>
                </a:lnTo>
                <a:lnTo>
                  <a:pt x="1790700" y="2676525"/>
                </a:lnTo>
                <a:lnTo>
                  <a:pt x="1714500" y="2571750"/>
                </a:lnTo>
                <a:lnTo>
                  <a:pt x="1724025" y="2552700"/>
                </a:lnTo>
                <a:lnTo>
                  <a:pt x="1828800" y="2600325"/>
                </a:lnTo>
                <a:lnTo>
                  <a:pt x="1857375" y="2581275"/>
                </a:lnTo>
                <a:lnTo>
                  <a:pt x="1752600" y="2457450"/>
                </a:lnTo>
                <a:lnTo>
                  <a:pt x="1619250" y="2457450"/>
                </a:lnTo>
                <a:lnTo>
                  <a:pt x="1123950" y="2600325"/>
                </a:lnTo>
                <a:lnTo>
                  <a:pt x="981075" y="2676525"/>
                </a:lnTo>
                <a:lnTo>
                  <a:pt x="895350" y="2809875"/>
                </a:lnTo>
                <a:lnTo>
                  <a:pt x="504825" y="2952750"/>
                </a:lnTo>
                <a:lnTo>
                  <a:pt x="371475" y="3000375"/>
                </a:lnTo>
                <a:lnTo>
                  <a:pt x="323850" y="3114675"/>
                </a:lnTo>
                <a:lnTo>
                  <a:pt x="295275" y="3305175"/>
                </a:lnTo>
                <a:lnTo>
                  <a:pt x="295275" y="3352800"/>
                </a:lnTo>
                <a:lnTo>
                  <a:pt x="219075" y="3362325"/>
                </a:lnTo>
                <a:lnTo>
                  <a:pt x="0" y="318135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Verbindingslijn 7">
            <a:hlinkClick r:id="" action="ppaction://noaction"/>
          </p:cNvPr>
          <p:cNvSpPr/>
          <p:nvPr/>
        </p:nvSpPr>
        <p:spPr>
          <a:xfrm>
            <a:off x="6672064" y="5013176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736" y="4077072"/>
            <a:ext cx="196512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1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4166 -0.259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29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ocroutekaart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91" y="473902"/>
            <a:ext cx="7494709" cy="55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18052" y="397565"/>
            <a:ext cx="47509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1595 – 1602</a:t>
            </a:r>
          </a:p>
          <a:p>
            <a:endParaRPr lang="nl-NL" dirty="0"/>
          </a:p>
          <a:p>
            <a:r>
              <a:rPr lang="nl-NL" dirty="0" smtClean="0"/>
              <a:t>Compagnieën van Verre </a:t>
            </a:r>
          </a:p>
          <a:p>
            <a:r>
              <a:rPr lang="nl-NL" dirty="0" smtClean="0"/>
              <a:t>(voor elke reis een aparte compagnie)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investeren in schip, toebehoren en zeelieden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goederen bij terugkomst verkopen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winst delen met de investeerders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 smtClean="0"/>
              <a:t>Nadeel: </a:t>
            </a:r>
          </a:p>
          <a:p>
            <a:r>
              <a:rPr lang="nl-NL" dirty="0" smtClean="0"/>
              <a:t>Compagnieën gaan elkaar beconcurreren: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kapiteins en stuurlui wegkopen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wurgcontracten 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concurreren met elkaar i.p.v. met de Portugezen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sp>
        <p:nvSpPr>
          <p:cNvPr id="4" name="PIJL-OMLAAG 3"/>
          <p:cNvSpPr/>
          <p:nvPr/>
        </p:nvSpPr>
        <p:spPr>
          <a:xfrm>
            <a:off x="2047461" y="2653748"/>
            <a:ext cx="507053" cy="924339"/>
          </a:xfrm>
          <a:prstGeom prst="downArrow">
            <a:avLst>
              <a:gd name="adj1" fmla="val 50000"/>
              <a:gd name="adj2" fmla="val 90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2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18052" y="397565"/>
            <a:ext cx="47509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1602</a:t>
            </a:r>
          </a:p>
          <a:p>
            <a:endParaRPr lang="nl-NL" dirty="0"/>
          </a:p>
          <a:p>
            <a:r>
              <a:rPr lang="nl-NL" dirty="0" smtClean="0"/>
              <a:t>Oplossing: </a:t>
            </a:r>
          </a:p>
          <a:p>
            <a:r>
              <a:rPr lang="nl-NL" dirty="0" smtClean="0"/>
              <a:t>Eén gezamenlijke compagnie voor de Republiek oprichten waaraan iedereen kan deelnemen:</a:t>
            </a:r>
          </a:p>
          <a:p>
            <a:r>
              <a:rPr lang="nl-NL" b="1" dirty="0" smtClean="0"/>
              <a:t>Verenigde </a:t>
            </a:r>
            <a:r>
              <a:rPr lang="nl-NL" b="1" dirty="0" err="1" smtClean="0"/>
              <a:t>Oostindische</a:t>
            </a:r>
            <a:r>
              <a:rPr lang="nl-NL" b="1" dirty="0" smtClean="0"/>
              <a:t> Compagnie </a:t>
            </a:r>
          </a:p>
          <a:p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7 vestigingen (‘kamers’)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Hoofdbestuur: Heren XVII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Totaal aan inschrijvingen: 6.500.000 gulden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Kamer Amsterdam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Je mag voor elk bedrag een aandeel kopen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1143 inschrijvingen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3.674.945 gulden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Eerste winstuitkering pas na 10 jaar(!)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Aandelen mogen tussentijds doorverkocht worden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05" y="397565"/>
            <a:ext cx="6313851" cy="45953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57" y="397565"/>
            <a:ext cx="6893024" cy="459534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14" y="4230914"/>
            <a:ext cx="1494235" cy="152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57" y="397565"/>
            <a:ext cx="7044708" cy="50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32377" y="368990"/>
            <a:ext cx="47509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Voorbeeld</a:t>
            </a:r>
            <a:endParaRPr lang="nl-NL" b="1" dirty="0" smtClean="0"/>
          </a:p>
          <a:p>
            <a:endParaRPr lang="nl-NL" b="1" dirty="0"/>
          </a:p>
          <a:p>
            <a:endParaRPr lang="nl-NL" dirty="0" smtClean="0"/>
          </a:p>
          <a:p>
            <a:r>
              <a:rPr lang="nl-NL" b="1" dirty="0" smtClean="0"/>
              <a:t>Maart-augustus 1602</a:t>
            </a:r>
            <a:endParaRPr lang="nl-NL" b="1" dirty="0"/>
          </a:p>
          <a:p>
            <a:r>
              <a:rPr lang="nl-NL" dirty="0" smtClean="0"/>
              <a:t>Jan </a:t>
            </a:r>
            <a:r>
              <a:rPr lang="nl-NL" dirty="0" err="1" smtClean="0"/>
              <a:t>Allertsz</a:t>
            </a:r>
            <a:r>
              <a:rPr lang="nl-NL" dirty="0" smtClean="0"/>
              <a:t>. Tot Londen had zich in 1602 ingeschreven in het grootboek van de VOC voor 3000 gulden. </a:t>
            </a:r>
          </a:p>
          <a:p>
            <a:endParaRPr lang="nl-NL" dirty="0"/>
          </a:p>
          <a:p>
            <a:r>
              <a:rPr lang="nl-NL" b="1" dirty="0" smtClean="0"/>
              <a:t>3 maart 1603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Jan verkoopt een inschrijving van 2400 gulden aan Maria van Egmont.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Jan verkoopt een inschrijving van 600 gulden aan mevr. Van </a:t>
            </a:r>
            <a:r>
              <a:rPr lang="nl-NL" dirty="0" err="1" smtClean="0"/>
              <a:t>Barssum</a:t>
            </a:r>
            <a:r>
              <a:rPr lang="nl-NL" dirty="0" smtClean="0"/>
              <a:t>.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32376" y="4417115"/>
            <a:ext cx="4750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Waarom verkocht Jan zijn aandeel? </a:t>
            </a:r>
          </a:p>
          <a:p>
            <a:r>
              <a:rPr lang="nl-NL" dirty="0" smtClean="0"/>
              <a:t>25 februari 1603</a:t>
            </a:r>
          </a:p>
          <a:p>
            <a:r>
              <a:rPr lang="nl-NL" dirty="0" smtClean="0"/>
              <a:t>De Heren XVII verzoeken alle deelnemers 25% van hun inschrijving te betalen. Jan kon geen 750 gulden missen.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37827" y="539131"/>
            <a:ext cx="47509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MAAR:</a:t>
            </a:r>
          </a:p>
          <a:p>
            <a:endParaRPr lang="nl-NL" dirty="0"/>
          </a:p>
          <a:p>
            <a:r>
              <a:rPr lang="nl-NL" dirty="0" smtClean="0"/>
              <a:t>Jan </a:t>
            </a:r>
            <a:r>
              <a:rPr lang="nl-NL" dirty="0" err="1" smtClean="0"/>
              <a:t>Allertsz</a:t>
            </a:r>
            <a:r>
              <a:rPr lang="nl-NL" dirty="0" smtClean="0"/>
              <a:t> tot Londen heeft er alsnog voordeel bij gehad, want: </a:t>
            </a:r>
          </a:p>
          <a:p>
            <a:endParaRPr lang="nl-NL" dirty="0"/>
          </a:p>
          <a:p>
            <a:r>
              <a:rPr lang="nl-NL" dirty="0" smtClean="0"/>
              <a:t>De koers van de aandelen was inmiddels gestegen naar 106,5 van de nominale waarde.</a:t>
            </a:r>
          </a:p>
          <a:p>
            <a:endParaRPr lang="nl-NL" dirty="0"/>
          </a:p>
          <a:p>
            <a:r>
              <a:rPr lang="nl-NL" b="1" dirty="0" smtClean="0"/>
              <a:t>nominale waarde</a:t>
            </a:r>
            <a:r>
              <a:rPr lang="nl-NL" dirty="0" smtClean="0"/>
              <a:t>: 	3000 gulden </a:t>
            </a:r>
          </a:p>
          <a:p>
            <a:r>
              <a:rPr lang="nl-NL" b="1" dirty="0" smtClean="0"/>
              <a:t>indexcijfer</a:t>
            </a:r>
            <a:r>
              <a:rPr lang="nl-NL" dirty="0" smtClean="0"/>
              <a:t>: 	3000 = 100  </a:t>
            </a:r>
          </a:p>
          <a:p>
            <a:endParaRPr lang="nl-NL" b="1" dirty="0" smtClean="0"/>
          </a:p>
          <a:p>
            <a:r>
              <a:rPr lang="nl-NL" b="1" dirty="0" smtClean="0"/>
              <a:t>koersstijging</a:t>
            </a:r>
            <a:r>
              <a:rPr lang="nl-NL" dirty="0" smtClean="0"/>
              <a:t>: 	6,5%</a:t>
            </a:r>
          </a:p>
          <a:p>
            <a:r>
              <a:rPr lang="nl-NL" b="1" dirty="0" smtClean="0"/>
              <a:t>indexcijfer</a:t>
            </a:r>
            <a:r>
              <a:rPr lang="nl-NL" dirty="0" smtClean="0"/>
              <a:t>: 	106,5</a:t>
            </a:r>
          </a:p>
          <a:p>
            <a:endParaRPr lang="nl-NL" dirty="0"/>
          </a:p>
          <a:p>
            <a:r>
              <a:rPr lang="nl-NL" dirty="0" smtClean="0"/>
              <a:t>Waarde: 1,065 * 3000 = 3195</a:t>
            </a:r>
          </a:p>
          <a:p>
            <a:endParaRPr lang="nl-NL" dirty="0"/>
          </a:p>
          <a:p>
            <a:r>
              <a:rPr lang="nl-NL" dirty="0" smtClean="0"/>
              <a:t>Jan </a:t>
            </a:r>
            <a:r>
              <a:rPr lang="nl-NL" dirty="0" err="1" smtClean="0"/>
              <a:t>Allertsz</a:t>
            </a:r>
            <a:r>
              <a:rPr lang="nl-NL" dirty="0" smtClean="0"/>
              <a:t>. Kreeg een vergoeding van de dames tussen 0 en 195. Daarmee kochten zij het recht om in de VOC te investeren. </a:t>
            </a:r>
          </a:p>
        </p:txBody>
      </p:sp>
    </p:spTree>
    <p:extLst>
      <p:ext uri="{BB962C8B-B14F-4D97-AF65-F5344CB8AC3E}">
        <p14:creationId xmlns:p14="http://schemas.microsoft.com/office/powerpoint/2010/main" val="37444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76" y="0"/>
            <a:ext cx="7623672" cy="893058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352" y="-18516"/>
            <a:ext cx="9349648" cy="6876516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>
            <a:off x="9199085" y="4329628"/>
            <a:ext cx="363557" cy="903383"/>
          </a:xfrm>
          <a:prstGeom prst="downArrow">
            <a:avLst>
              <a:gd name="adj1" fmla="val 50000"/>
              <a:gd name="adj2" fmla="val 893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 rot="5400000">
            <a:off x="6143739" y="1020897"/>
            <a:ext cx="363557" cy="1039258"/>
          </a:xfrm>
          <a:prstGeom prst="downArrow">
            <a:avLst>
              <a:gd name="adj1" fmla="val 50000"/>
              <a:gd name="adj2" fmla="val 984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 rot="10800000">
            <a:off x="7429041" y="6114358"/>
            <a:ext cx="363557" cy="616947"/>
          </a:xfrm>
          <a:prstGeom prst="downArrow">
            <a:avLst>
              <a:gd name="adj1" fmla="val 50000"/>
              <a:gd name="adj2" fmla="val 1015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8196550" y="3327094"/>
            <a:ext cx="165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Damrak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595693" y="4363386"/>
            <a:ext cx="202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Nieuwe Brug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947972" y="1309692"/>
            <a:ext cx="202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Oude Kerk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490074" y="6065305"/>
            <a:ext cx="202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St. </a:t>
            </a:r>
            <a:r>
              <a:rPr lang="nl-NL" sz="2400" b="1" dirty="0" err="1" smtClean="0">
                <a:solidFill>
                  <a:schemeClr val="bg1"/>
                </a:solidFill>
              </a:rPr>
              <a:t>Olafskapel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-80963"/>
            <a:ext cx="10182225" cy="701992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985164" y="3075709"/>
            <a:ext cx="1736436" cy="711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1723900"/>
            <a:ext cx="10186160" cy="3411517"/>
          </a:xfrm>
          <a:prstGeom prst="rect">
            <a:avLst/>
          </a:prstGeom>
        </p:spPr>
      </p:pic>
      <p:sp>
        <p:nvSpPr>
          <p:cNvPr id="5" name="PIJL-OMLAAG 4"/>
          <p:cNvSpPr/>
          <p:nvPr/>
        </p:nvSpPr>
        <p:spPr>
          <a:xfrm rot="5400000">
            <a:off x="2857502" y="3036450"/>
            <a:ext cx="363557" cy="1039258"/>
          </a:xfrm>
          <a:prstGeom prst="downArrow">
            <a:avLst>
              <a:gd name="adj1" fmla="val 50000"/>
              <a:gd name="adj2" fmla="val 984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545358" y="3796145"/>
            <a:ext cx="252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Oost-Indisch Huis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7" name="PIJL-OMLAAG 6"/>
          <p:cNvSpPr/>
          <p:nvPr/>
        </p:nvSpPr>
        <p:spPr>
          <a:xfrm rot="16200000">
            <a:off x="6048667" y="2069580"/>
            <a:ext cx="363557" cy="1039258"/>
          </a:xfrm>
          <a:prstGeom prst="downArrow">
            <a:avLst>
              <a:gd name="adj1" fmla="val 50000"/>
              <a:gd name="adj2" fmla="val 984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4448113" y="2704805"/>
            <a:ext cx="2525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Beurs Hendrick de Keyser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9" name="PIJL-OMLAAG 8"/>
          <p:cNvSpPr/>
          <p:nvPr/>
        </p:nvSpPr>
        <p:spPr>
          <a:xfrm rot="16200000">
            <a:off x="8557244" y="2823527"/>
            <a:ext cx="363557" cy="1039258"/>
          </a:xfrm>
          <a:prstGeom prst="downArrow">
            <a:avLst>
              <a:gd name="adj1" fmla="val 50000"/>
              <a:gd name="adj2" fmla="val 984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943625" y="3428999"/>
            <a:ext cx="146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Stadhuis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9" grpId="1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942</Words>
  <Application>Microsoft Office PowerPoint</Application>
  <PresentationFormat>Breedbeeld</PresentationFormat>
  <Paragraphs>215</Paragraphs>
  <Slides>21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AcmeFont</vt:lpstr>
      <vt:lpstr>Arial</vt:lpstr>
      <vt:lpstr>Calibri</vt:lpstr>
      <vt:lpstr>Calibri Light</vt:lpstr>
      <vt:lpstr>Dolly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Kamminga</dc:creator>
  <cp:lastModifiedBy>Peter Kamminga</cp:lastModifiedBy>
  <cp:revision>61</cp:revision>
  <dcterms:created xsi:type="dcterms:W3CDTF">2017-02-27T06:55:06Z</dcterms:created>
  <dcterms:modified xsi:type="dcterms:W3CDTF">2017-02-27T13:52:19Z</dcterms:modified>
</cp:coreProperties>
</file>